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742" r:id="rId1"/>
  </p:sldMasterIdLst>
  <p:notesMasterIdLst>
    <p:notesMasterId r:id="rId4"/>
  </p:notesMasterIdLst>
  <p:sldIdLst>
    <p:sldId id="267" r:id="rId2"/>
    <p:sldId id="268" r:id="rId3"/>
  </p:sldIdLst>
  <p:sldSz cx="6858000" cy="9906000" type="A4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0" clrIdx="0">
    <p:extLst>
      <p:ext uri="{19B8F6BF-5375-455C-9EA6-DF929625EA0E}">
        <p15:presenceInfo xmlns:p15="http://schemas.microsoft.com/office/powerpoint/2012/main" userId="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3300"/>
    <a:srgbClr val="FFCC00"/>
    <a:srgbClr val="FF3399"/>
    <a:srgbClr val="003300"/>
    <a:srgbClr val="0066FF"/>
    <a:srgbClr val="CC0000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ลักษณะสีปานกลาง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ลักษณะ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ลักษณะสีปานกลาง 2 - เน้น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ลักษณะ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ลักษณะสีปานกลาง 2 - เน้น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ลักษณะ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ลักษณะสีเข้ม 1 - เน้น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A488322-F2BA-4B5B-9748-0D474271808F}" styleName="ลักษณะสีปานกลาง 3 - เน้น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ลักษณะชุดรูปแบบ 1 - เน้น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ลักษณะชุดรูปแบบ 1 - เน้น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7B26C5-4107-4FEC-AEDC-1716B250A1EF}" styleName="ลักษณะสีอ่อน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ลักษณะสีอ่อน 1 - เน้น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ลักษณะสีอ่อน 1 - เน้น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8FB837D-C827-4EFA-A057-4D05807E0F7C}" styleName="สไตล์ธีม 1 - เน้น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E3FDE45-AF77-4B5C-9715-49D594BDF05E}" styleName="สไตล์สีอ่อน 1 - เน้น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สไตล์สีอ่อน 3 - เน้น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สไตล์สีอ่อน 3 - เน้น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9821" autoAdjust="0"/>
  </p:normalViewPr>
  <p:slideViewPr>
    <p:cSldViewPr snapToGrid="0">
      <p:cViewPr varScale="1">
        <p:scale>
          <a:sx n="62" d="100"/>
          <a:sy n="62" d="100"/>
        </p:scale>
        <p:origin x="2525" y="67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038379" cy="465335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970406" y="2"/>
            <a:ext cx="3038379" cy="465335"/>
          </a:xfrm>
          <a:prstGeom prst="rect">
            <a:avLst/>
          </a:prstGeom>
        </p:spPr>
        <p:txBody>
          <a:bodyPr vert="horz" lIns="91436" tIns="45718" rIns="91436" bIns="45718" rtlCol="0"/>
          <a:lstStyle>
            <a:lvl1pPr algn="r">
              <a:defRPr sz="1200"/>
            </a:lvl1pPr>
          </a:lstStyle>
          <a:p>
            <a:fld id="{14929C73-AA16-4AAC-9EB2-653C65C3FC89}" type="datetimeFigureOut">
              <a:rPr lang="th-TH" smtClean="0"/>
              <a:t>09/07/64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2419350" y="1163638"/>
            <a:ext cx="21717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6" tIns="45718" rIns="91436" bIns="45718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701041" y="4473703"/>
            <a:ext cx="5608320" cy="3660835"/>
          </a:xfrm>
          <a:prstGeom prst="rect">
            <a:avLst/>
          </a:prstGeom>
        </p:spPr>
        <p:txBody>
          <a:bodyPr vert="horz" lIns="91436" tIns="45718" rIns="91436" bIns="45718" rtlCol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1" y="8831066"/>
            <a:ext cx="3038379" cy="465335"/>
          </a:xfrm>
          <a:prstGeom prst="rect">
            <a:avLst/>
          </a:prstGeom>
        </p:spPr>
        <p:txBody>
          <a:bodyPr vert="horz" lIns="91436" tIns="45718" rIns="91436" bIns="45718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970406" y="8831066"/>
            <a:ext cx="3038379" cy="465335"/>
          </a:xfrm>
          <a:prstGeom prst="rect">
            <a:avLst/>
          </a:prstGeom>
        </p:spPr>
        <p:txBody>
          <a:bodyPr vert="horz" lIns="91436" tIns="45718" rIns="91436" bIns="45718" rtlCol="0" anchor="b"/>
          <a:lstStyle>
            <a:lvl1pPr algn="r">
              <a:defRPr sz="1200"/>
            </a:lvl1pPr>
          </a:lstStyle>
          <a:p>
            <a:fld id="{B455FD1B-8177-407D-BB50-E6F88E7D20F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61893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514350" y="3077284"/>
            <a:ext cx="5829300" cy="2123369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7/9/2021</a:t>
            </a:fld>
            <a:endParaRPr lang="en-US" dirty="0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7/9/2021</a:t>
            </a:fld>
            <a:endParaRPr lang="en-US" dirty="0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41735" y="4198589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7/9/2021</a:t>
            </a:fld>
            <a:endParaRPr lang="en-US" dirty="0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257177" y="3338692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2628902" y="3338692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pPr/>
              <a:t>7/9/2021</a:t>
            </a:fld>
            <a:endParaRPr lang="en-US" dirty="0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342902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342902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3483771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3483771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7/9/2021</a:t>
            </a:fld>
            <a:endParaRPr lang="en-US" dirty="0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7/9/2021</a:t>
            </a:fld>
            <a:endParaRPr lang="en-US" dirty="0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7/9/2021</a:t>
            </a:fld>
            <a:endParaRPr lang="en-US" dirty="0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42902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681289" y="394409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342902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pPr/>
              <a:t>7/9/2021</a:t>
            </a:fld>
            <a:endParaRPr lang="en-US" dirty="0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7/9/2021</a:t>
            </a:fld>
            <a:endParaRPr lang="en-US" dirty="0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pPr/>
              <a:t>7/9/2021</a:t>
            </a:fld>
            <a:endParaRPr lang="en-US" dirty="0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257177" y="573264"/>
            <a:ext cx="3357563" cy="1220822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7/9/2021</a:t>
            </a:fld>
            <a:endParaRPr lang="en-US" dirty="0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342900" y="9181398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7/9/2021</a:t>
            </a:fld>
            <a:endParaRPr lang="en-US" dirty="0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2343150" y="9181398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4914900" y="9181398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43" r:id="rId1"/>
    <p:sldLayoutId id="2147484744" r:id="rId2"/>
    <p:sldLayoutId id="2147484745" r:id="rId3"/>
    <p:sldLayoutId id="2147484746" r:id="rId4"/>
    <p:sldLayoutId id="2147484747" r:id="rId5"/>
    <p:sldLayoutId id="2147484748" r:id="rId6"/>
    <p:sldLayoutId id="2147484749" r:id="rId7"/>
    <p:sldLayoutId id="2147484750" r:id="rId8"/>
    <p:sldLayoutId id="2147484751" r:id="rId9"/>
    <p:sldLayoutId id="2147484752" r:id="rId10"/>
    <p:sldLayoutId id="214748475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57" y="-148280"/>
            <a:ext cx="6870357" cy="2272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6" y="2667383"/>
            <a:ext cx="6343650" cy="589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52400" y="1524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52400" y="-1652557"/>
            <a:ext cx="68580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th-TH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ngsana New" panose="02020603050405020304" pitchFamily="18" charset="-34"/>
                <a:cs typeface="Arial" panose="020B0604020202020204" pitchFamily="34" charset="0"/>
              </a:rPr>
              <a:t>  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th-TH" sz="4800" b="1" dirty="0">
              <a:ea typeface="Angsana New" panose="02020603050405020304" pitchFamily="18" charset="-34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th-TH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Angsana New" panose="02020603050405020304" pitchFamily="18" charset="-34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th-TH" sz="4800" b="1" dirty="0">
              <a:ea typeface="Angsana New" panose="02020603050405020304" pitchFamily="18" charset="-34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th-TH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Angsana New" panose="02020603050405020304" pitchFamily="18" charset="-34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th-TH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ngsana New" panose="02020603050405020304" pitchFamily="18" charset="-34"/>
                <a:cs typeface="Arial" panose="020B0604020202020204" pitchFamily="34" charset="0"/>
              </a:rPr>
              <a:t> </a:t>
            </a:r>
            <a:endParaRPr kumimoji="0" lang="en-US" altLang="th-TH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52400" y="152400"/>
            <a:ext cx="6705600" cy="170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4800" b="1" dirty="0" err="1">
                <a:latin typeface="Angsana New" panose="02020603050405020304" pitchFamily="18" charset="-34"/>
                <a:ea typeface="Angsana New" panose="02020603050405020304" pitchFamily="18" charset="-34"/>
                <a:cs typeface="Arial" panose="020B0604020202020204" pitchFamily="34" charset="0"/>
              </a:rPr>
              <a:t>จดหมายข่าว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655"/>
              </a:lnSpc>
              <a:spcAft>
                <a:spcPts val="0"/>
              </a:spcAft>
            </a:pP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sz="3000" dirty="0">
                <a:latin typeface="Angsana New" panose="02020603050405020304" pitchFamily="18" charset="-34"/>
                <a:ea typeface="Angsana New" panose="02020603050405020304" pitchFamily="18" charset="-34"/>
                <a:cs typeface="Arial" panose="020B0604020202020204" pitchFamily="34" charset="0"/>
              </a:rPr>
              <a:t>             </a:t>
            </a:r>
            <a:r>
              <a:rPr lang="en-US" sz="3200" b="1" dirty="0" err="1">
                <a:latin typeface="Angsana New" panose="02020603050405020304" pitchFamily="18" charset="-34"/>
                <a:ea typeface="Angsana New" panose="02020603050405020304" pitchFamily="18" charset="-34"/>
                <a:cs typeface="+mj-cs"/>
              </a:rPr>
              <a:t>องค์การบริหารส่วน</a:t>
            </a:r>
            <a:r>
              <a:rPr lang="th-TH" sz="3200" b="1" dirty="0">
                <a:latin typeface="Calibri" panose="020F0502020204030204" pitchFamily="34" charset="0"/>
                <a:ea typeface="Angsana New" panose="02020603050405020304" pitchFamily="18" charset="-34"/>
                <a:cs typeface="+mj-cs"/>
              </a:rPr>
              <a:t>ตำบลควนชะ</a:t>
            </a:r>
            <a:r>
              <a:rPr lang="th-TH" sz="3200" b="1" dirty="0" err="1">
                <a:latin typeface="Calibri" panose="020F0502020204030204" pitchFamily="34" charset="0"/>
                <a:ea typeface="Angsana New" panose="02020603050405020304" pitchFamily="18" charset="-34"/>
                <a:cs typeface="+mj-cs"/>
              </a:rPr>
              <a:t>ลิก</a:t>
            </a: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52400" y="2034902"/>
            <a:ext cx="6371968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03300" marR="12700" indent="-304165" algn="ctr">
              <a:lnSpc>
                <a:spcPct val="86000"/>
              </a:lnSpc>
              <a:spcAft>
                <a:spcPts val="0"/>
              </a:spcAft>
            </a:pPr>
            <a:r>
              <a:rPr lang="en-US" sz="2000" b="1" dirty="0" err="1">
                <a:latin typeface="Angsana New" panose="02020603050405020304" pitchFamily="18" charset="-34"/>
                <a:ea typeface="Angsana New" panose="02020603050405020304" pitchFamily="18" charset="-34"/>
                <a:cs typeface="+mj-cs"/>
              </a:rPr>
              <a:t>ฉบับ</a:t>
            </a:r>
            <a:r>
              <a:rPr lang="en-US" sz="2000" b="1" dirty="0" err="1" smtClean="0">
                <a:latin typeface="Angsana New" panose="02020603050405020304" pitchFamily="18" charset="-34"/>
                <a:ea typeface="Angsana New" panose="02020603050405020304" pitchFamily="18" charset="-34"/>
                <a:cs typeface="+mj-cs"/>
              </a:rPr>
              <a:t>ที่</a:t>
            </a:r>
            <a:r>
              <a:rPr lang="en-US" sz="2000" b="1" dirty="0" smtClean="0">
                <a:latin typeface="Angsana New" panose="02020603050405020304" pitchFamily="18" charset="-34"/>
                <a:ea typeface="Angsana New" panose="02020603050405020304" pitchFamily="18" charset="-34"/>
                <a:cs typeface="+mj-cs"/>
              </a:rPr>
              <a:t>  </a:t>
            </a:r>
            <a:r>
              <a:rPr lang="en-US" sz="2000" b="1" dirty="0" smtClean="0">
                <a:latin typeface="Arial" panose="020B0604020202020204" pitchFamily="34" charset="0"/>
                <a:ea typeface="Arial" panose="020B0604020202020204" pitchFamily="34" charset="0"/>
                <a:cs typeface="+mj-cs"/>
              </a:rPr>
              <a:t>1  </a:t>
            </a:r>
            <a:r>
              <a:rPr lang="en-US" sz="2000" b="1" dirty="0" err="1" smtClean="0">
                <a:latin typeface="Angsana New" panose="02020603050405020304" pitchFamily="18" charset="-34"/>
                <a:ea typeface="Angsana New" panose="02020603050405020304" pitchFamily="18" charset="-34"/>
                <a:cs typeface="+mj-cs"/>
              </a:rPr>
              <a:t>เดือน</a:t>
            </a:r>
            <a:r>
              <a:rPr lang="en-US" sz="2000" b="1" dirty="0" err="1">
                <a:latin typeface="Angsana New" panose="02020603050405020304" pitchFamily="18" charset="-34"/>
                <a:ea typeface="Angsana New" panose="02020603050405020304" pitchFamily="18" charset="-34"/>
                <a:cs typeface="+mj-cs"/>
              </a:rPr>
              <a:t>ตุลาคม</a:t>
            </a:r>
            <a:r>
              <a:rPr lang="en-US" sz="2000" b="1" dirty="0">
                <a:latin typeface="Angsana New" panose="02020603050405020304" pitchFamily="18" charset="-34"/>
                <a:ea typeface="Angsana New" panose="02020603050405020304" pitchFamily="18" charset="-34"/>
                <a:cs typeface="+mj-cs"/>
              </a:rPr>
              <a:t> </a:t>
            </a:r>
            <a:r>
              <a:rPr lang="en-US" sz="2000" b="1" dirty="0" err="1">
                <a:latin typeface="Angsana New" panose="02020603050405020304" pitchFamily="18" charset="-34"/>
                <a:ea typeface="Angsana New" panose="02020603050405020304" pitchFamily="18" charset="-34"/>
                <a:cs typeface="+mj-cs"/>
              </a:rPr>
              <a:t>พ</a:t>
            </a:r>
            <a:r>
              <a:rPr lang="en-US" sz="2000" b="1" dirty="0" err="1">
                <a:latin typeface="Arial" panose="020B0604020202020204" pitchFamily="34" charset="0"/>
                <a:ea typeface="Arial" panose="020B0604020202020204" pitchFamily="34" charset="0"/>
                <a:cs typeface="+mj-cs"/>
              </a:rPr>
              <a:t>.</a:t>
            </a:r>
            <a:r>
              <a:rPr lang="en-US" sz="2000" b="1" dirty="0" err="1">
                <a:latin typeface="Angsana New" panose="02020603050405020304" pitchFamily="18" charset="-34"/>
                <a:ea typeface="Angsana New" panose="02020603050405020304" pitchFamily="18" charset="-34"/>
                <a:cs typeface="+mj-cs"/>
              </a:rPr>
              <a:t>ศ</a:t>
            </a:r>
            <a:r>
              <a:rPr lang="en-US" sz="2000" b="1" dirty="0">
                <a:latin typeface="Arial" panose="020B0604020202020204" pitchFamily="34" charset="0"/>
                <a:ea typeface="Arial" panose="020B0604020202020204" pitchFamily="34" charset="0"/>
                <a:cs typeface="+mj-cs"/>
              </a:rPr>
              <a:t>. 2562</a:t>
            </a:r>
            <a:r>
              <a:rPr lang="en-US" sz="2000" b="1" dirty="0">
                <a:latin typeface="Angsana New" panose="02020603050405020304" pitchFamily="18" charset="-34"/>
                <a:ea typeface="Angsana New" panose="02020603050405020304" pitchFamily="18" charset="-34"/>
                <a:cs typeface="+mj-cs"/>
              </a:rPr>
              <a:t> </a:t>
            </a:r>
            <a:r>
              <a:rPr lang="en-US" sz="2000" b="1" dirty="0" err="1">
                <a:latin typeface="Angsana New" panose="02020603050405020304" pitchFamily="18" charset="-34"/>
                <a:ea typeface="Angsana New" panose="02020603050405020304" pitchFamily="18" charset="-34"/>
                <a:cs typeface="+mj-cs"/>
              </a:rPr>
              <a:t>ประ</a:t>
            </a:r>
            <a:r>
              <a:rPr lang="th-TH" sz="2000" b="1" dirty="0">
                <a:latin typeface="Angsana New" panose="02020603050405020304" pitchFamily="18" charset="-34"/>
                <a:ea typeface="Angsana New" panose="02020603050405020304" pitchFamily="18" charset="-34"/>
                <a:cs typeface="+mj-cs"/>
              </a:rPr>
              <a:t>จำ</a:t>
            </a:r>
            <a:r>
              <a:rPr lang="en-US" sz="2000" b="1" dirty="0" err="1">
                <a:latin typeface="Angsana New" panose="02020603050405020304" pitchFamily="18" charset="-34"/>
                <a:ea typeface="Angsana New" panose="02020603050405020304" pitchFamily="18" charset="-34"/>
                <a:cs typeface="+mj-cs"/>
              </a:rPr>
              <a:t>ปีงบประมาณ</a:t>
            </a:r>
            <a:r>
              <a:rPr lang="en-US" sz="2000" b="1" dirty="0">
                <a:latin typeface="Arial" panose="020B0604020202020204" pitchFamily="34" charset="0"/>
                <a:ea typeface="Arial" panose="020B0604020202020204" pitchFamily="34" charset="0"/>
                <a:cs typeface="+mj-cs"/>
              </a:rPr>
              <a:t>  </a:t>
            </a:r>
            <a:r>
              <a:rPr lang="en-US" sz="2000" b="1" dirty="0" smtClean="0">
                <a:latin typeface="Arial" panose="020B0604020202020204" pitchFamily="34" charset="0"/>
                <a:ea typeface="Arial" panose="020B0604020202020204" pitchFamily="34" charset="0"/>
                <a:cs typeface="+mj-cs"/>
              </a:rPr>
              <a:t>2563</a:t>
            </a:r>
          </a:p>
          <a:p>
            <a:pPr marL="1003300" marR="12700" indent="-304165" algn="ctr">
              <a:lnSpc>
                <a:spcPct val="86000"/>
              </a:lnSpc>
              <a:spcAft>
                <a:spcPts val="0"/>
              </a:spcAft>
            </a:pPr>
            <a:r>
              <a:rPr lang="en-US" sz="2000" b="1" dirty="0" smtClean="0">
                <a:latin typeface="Angsana New" panose="02020603050405020304" pitchFamily="18" charset="-34"/>
                <a:ea typeface="Angsana New" panose="02020603050405020304" pitchFamily="18" charset="-34"/>
                <a:cs typeface="+mj-cs"/>
              </a:rPr>
              <a:t> </a:t>
            </a:r>
            <a:r>
              <a:rPr lang="th-TH" sz="2000" b="1" dirty="0" smtClean="0">
                <a:latin typeface="Angsana New" panose="02020603050405020304" pitchFamily="18" charset="-34"/>
                <a:ea typeface="Angsana New" panose="02020603050405020304" pitchFamily="18" charset="-34"/>
                <a:cs typeface="+mj-cs"/>
              </a:rPr>
              <a:t>กองคลัง    </a:t>
            </a:r>
            <a:r>
              <a:rPr lang="en-US" sz="2000" b="1" dirty="0" err="1" smtClean="0">
                <a:latin typeface="Angsana New" panose="02020603050405020304" pitchFamily="18" charset="-34"/>
                <a:ea typeface="Angsana New" panose="02020603050405020304" pitchFamily="18" charset="-34"/>
                <a:cs typeface="+mj-cs"/>
              </a:rPr>
              <a:t>องค์การ</a:t>
            </a:r>
            <a:r>
              <a:rPr lang="en-US" sz="2000" b="1" dirty="0" err="1">
                <a:latin typeface="Angsana New" panose="02020603050405020304" pitchFamily="18" charset="-34"/>
                <a:ea typeface="Angsana New" panose="02020603050405020304" pitchFamily="18" charset="-34"/>
                <a:cs typeface="+mj-cs"/>
              </a:rPr>
              <a:t>บริหาร</a:t>
            </a:r>
            <a:r>
              <a:rPr lang="th-TH" sz="2000" b="1" dirty="0">
                <a:latin typeface="Angsana New" panose="02020603050405020304" pitchFamily="18" charset="-34"/>
                <a:ea typeface="Angsana New" panose="02020603050405020304" pitchFamily="18" charset="-34"/>
                <a:cs typeface="+mj-cs"/>
              </a:rPr>
              <a:t>ส่วนตำบลควนชะ</a:t>
            </a:r>
            <a:r>
              <a:rPr lang="th-TH" sz="2000" b="1" dirty="0" err="1">
                <a:latin typeface="Angsana New" panose="02020603050405020304" pitchFamily="18" charset="-34"/>
                <a:ea typeface="Angsana New" panose="02020603050405020304" pitchFamily="18" charset="-34"/>
                <a:cs typeface="+mj-cs"/>
              </a:rPr>
              <a:t>ลิก</a:t>
            </a: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204785" y="8566533"/>
            <a:ext cx="6461169" cy="113352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th-TH" dirty="0" smtClean="0"/>
          </a:p>
          <a:p>
            <a:endParaRPr lang="th-TH" dirty="0"/>
          </a:p>
          <a:p>
            <a:pPr algn="ctr"/>
            <a:r>
              <a:rPr lang="th-TH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ที่</a:t>
            </a:r>
            <a:r>
              <a:rPr lang="th-TH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ทำการองค์การบริหารส่วนตำบลควนชะ</a:t>
            </a:r>
            <a:r>
              <a:rPr lang="th-TH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ลิก</a:t>
            </a:r>
            <a:r>
              <a:rPr lang="th-TH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  ต.ควนชะ</a:t>
            </a:r>
            <a:r>
              <a:rPr lang="th-TH" sz="2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ลิก</a:t>
            </a:r>
            <a:r>
              <a:rPr lang="th-TH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  อ.หัวไทร จ.นครศรีธรรมราช  </a:t>
            </a:r>
            <a:endParaRPr lang="th-TH" sz="20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j-cs"/>
            </a:endParaRPr>
          </a:p>
          <a:p>
            <a:pPr algn="ctr"/>
            <a:r>
              <a:rPr lang="th-TH" sz="2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โทร </a:t>
            </a:r>
            <a:r>
              <a:rPr lang="th-TH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075-355074</a:t>
            </a:r>
            <a:endParaRPr lang="en-US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j-cs"/>
            </a:endParaRPr>
          </a:p>
          <a:p>
            <a:r>
              <a:rPr lang="en-US" sz="20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/>
            </a:r>
            <a:br>
              <a:rPr lang="en-US" sz="20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</a:br>
            <a:endParaRPr lang="th-TH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4256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673" y="-32703"/>
            <a:ext cx="6844498" cy="2152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สี่เหลี่ยมผืนผ้า 2"/>
          <p:cNvSpPr/>
          <p:nvPr/>
        </p:nvSpPr>
        <p:spPr>
          <a:xfrm>
            <a:off x="60240" y="143112"/>
            <a:ext cx="7515998" cy="1769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92300">
              <a:spcAft>
                <a:spcPts val="0"/>
              </a:spcAft>
            </a:pPr>
            <a:r>
              <a:rPr lang="en-US" sz="4800" b="1" dirty="0" err="1">
                <a:latin typeface="Angsana New" panose="02020603050405020304" pitchFamily="18" charset="-34"/>
                <a:ea typeface="Angsana New" panose="02020603050405020304" pitchFamily="18" charset="-34"/>
                <a:cs typeface="Arial" panose="020B0604020202020204" pitchFamily="34" charset="0"/>
              </a:rPr>
              <a:t>จดหมายข่าว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660"/>
              </a:lnSpc>
              <a:spcAft>
                <a:spcPts val="0"/>
              </a:spcAft>
            </a:pPr>
            <a:r>
              <a:rPr lang="en-US" sz="10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270000">
              <a:spcAft>
                <a:spcPts val="0"/>
              </a:spcAft>
            </a:pPr>
            <a:r>
              <a:rPr lang="en-US" sz="3200" b="1" dirty="0" smtClean="0">
                <a:latin typeface="Angsana New" panose="02020603050405020304" pitchFamily="18" charset="-34"/>
                <a:ea typeface="Angsana New" panose="02020603050405020304" pitchFamily="18" charset="-34"/>
                <a:cs typeface="+mj-cs"/>
              </a:rPr>
              <a:t>   </a:t>
            </a:r>
            <a:r>
              <a:rPr lang="en-US" sz="3200" b="1" dirty="0" err="1" smtClean="0">
                <a:latin typeface="Angsana New" panose="02020603050405020304" pitchFamily="18" charset="-34"/>
                <a:ea typeface="Angsana New" panose="02020603050405020304" pitchFamily="18" charset="-34"/>
                <a:cs typeface="+mj-cs"/>
              </a:rPr>
              <a:t>องค์การ</a:t>
            </a:r>
            <a:r>
              <a:rPr lang="en-US" sz="3200" b="1" dirty="0" err="1">
                <a:latin typeface="Angsana New" panose="02020603050405020304" pitchFamily="18" charset="-34"/>
                <a:ea typeface="Angsana New" panose="02020603050405020304" pitchFamily="18" charset="-34"/>
                <a:cs typeface="+mj-cs"/>
              </a:rPr>
              <a:t>บริหารส่วน</a:t>
            </a:r>
            <a:r>
              <a:rPr lang="th-TH" sz="3200" b="1" dirty="0">
                <a:latin typeface="Angsana New" panose="02020603050405020304" pitchFamily="18" charset="-34"/>
                <a:ea typeface="Angsana New" panose="02020603050405020304" pitchFamily="18" charset="-34"/>
                <a:cs typeface="+mj-cs"/>
              </a:rPr>
              <a:t>ตำ</a:t>
            </a:r>
            <a:r>
              <a:rPr lang="en-US" sz="3200" b="1" dirty="0" err="1">
                <a:latin typeface="Angsana New" panose="02020603050405020304" pitchFamily="18" charset="-34"/>
                <a:ea typeface="Angsana New" panose="02020603050405020304" pitchFamily="18" charset="-34"/>
                <a:cs typeface="+mj-cs"/>
              </a:rPr>
              <a:t>บล</a:t>
            </a:r>
            <a:r>
              <a:rPr lang="th-TH" sz="3200" b="1" dirty="0">
                <a:latin typeface="Angsana New" panose="02020603050405020304" pitchFamily="18" charset="-34"/>
                <a:ea typeface="Angsana New" panose="02020603050405020304" pitchFamily="18" charset="-34"/>
                <a:cs typeface="+mj-cs"/>
              </a:rPr>
              <a:t>ควนชะ</a:t>
            </a:r>
            <a:r>
              <a:rPr lang="th-TH" sz="3200" b="1" dirty="0" err="1">
                <a:latin typeface="Angsana New" panose="02020603050405020304" pitchFamily="18" charset="-34"/>
                <a:ea typeface="Angsana New" panose="02020603050405020304" pitchFamily="18" charset="-34"/>
                <a:cs typeface="+mj-cs"/>
              </a:rPr>
              <a:t>ลิก</a:t>
            </a: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120351" y="1830747"/>
            <a:ext cx="6617299" cy="887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03300" marR="12700" indent="-304165" algn="ctr">
              <a:lnSpc>
                <a:spcPct val="86000"/>
              </a:lnSpc>
              <a:spcAft>
                <a:spcPts val="0"/>
              </a:spcAft>
            </a:pPr>
            <a:r>
              <a:rPr lang="en-US" sz="2000" b="1" dirty="0" err="1">
                <a:latin typeface="Angsana New" panose="02020603050405020304" pitchFamily="18" charset="-34"/>
                <a:ea typeface="Angsana New" panose="02020603050405020304" pitchFamily="18" charset="-34"/>
              </a:rPr>
              <a:t>ฉบับ</a:t>
            </a:r>
            <a:r>
              <a:rPr lang="en-US" sz="2000" b="1" dirty="0" err="1" smtClean="0">
                <a:latin typeface="Angsana New" panose="02020603050405020304" pitchFamily="18" charset="-34"/>
                <a:ea typeface="Angsana New" panose="02020603050405020304" pitchFamily="18" charset="-34"/>
              </a:rPr>
              <a:t>ที่</a:t>
            </a:r>
            <a:r>
              <a:rPr lang="en-US" sz="2000" b="1" dirty="0" smtClean="0">
                <a:latin typeface="Angsana New" panose="02020603050405020304" pitchFamily="18" charset="-34"/>
                <a:ea typeface="Angsana New" panose="02020603050405020304" pitchFamily="18" charset="-34"/>
              </a:rPr>
              <a:t>   2 </a:t>
            </a:r>
            <a:r>
              <a:rPr lang="en-US" sz="2000" b="1" dirty="0" smtClean="0">
                <a:latin typeface="Arial" panose="020B0604020202020204" pitchFamily="34" charset="0"/>
                <a:ea typeface="Arial" panose="020B0604020202020204" pitchFamily="34" charset="0"/>
              </a:rPr>
              <a:t>  </a:t>
            </a:r>
            <a:r>
              <a:rPr lang="en-US" sz="2000" b="1" dirty="0" err="1">
                <a:latin typeface="Angsana New" panose="02020603050405020304" pitchFamily="18" charset="-34"/>
                <a:ea typeface="Angsana New" panose="02020603050405020304" pitchFamily="18" charset="-34"/>
              </a:rPr>
              <a:t>เดือนตุลาคม</a:t>
            </a:r>
            <a:r>
              <a:rPr lang="en-US" sz="2000" b="1" dirty="0">
                <a:latin typeface="Angsana New" panose="02020603050405020304" pitchFamily="18" charset="-34"/>
                <a:ea typeface="Angsana New" panose="02020603050405020304" pitchFamily="18" charset="-34"/>
              </a:rPr>
              <a:t> </a:t>
            </a:r>
            <a:r>
              <a:rPr lang="en-US" sz="2000" b="1" dirty="0" err="1">
                <a:latin typeface="Angsana New" panose="02020603050405020304" pitchFamily="18" charset="-34"/>
                <a:ea typeface="Angsana New" panose="02020603050405020304" pitchFamily="18" charset="-34"/>
              </a:rPr>
              <a:t>พ</a:t>
            </a:r>
            <a:r>
              <a:rPr lang="en-US" sz="2000" b="1" dirty="0" err="1"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r>
              <a:rPr lang="en-US" sz="2000" b="1" dirty="0" err="1">
                <a:latin typeface="Angsana New" panose="02020603050405020304" pitchFamily="18" charset="-34"/>
                <a:ea typeface="Angsana New" panose="02020603050405020304" pitchFamily="18" charset="-34"/>
              </a:rPr>
              <a:t>ศ</a:t>
            </a:r>
            <a:r>
              <a:rPr lang="en-US" sz="2000" b="1" dirty="0">
                <a:latin typeface="Arial" panose="020B0604020202020204" pitchFamily="34" charset="0"/>
                <a:ea typeface="Arial" panose="020B0604020202020204" pitchFamily="34" charset="0"/>
              </a:rPr>
              <a:t>. 2562</a:t>
            </a:r>
            <a:r>
              <a:rPr lang="en-US" sz="2000" b="1" dirty="0">
                <a:latin typeface="Angsana New" panose="02020603050405020304" pitchFamily="18" charset="-34"/>
                <a:ea typeface="Angsana New" panose="02020603050405020304" pitchFamily="18" charset="-34"/>
              </a:rPr>
              <a:t> </a:t>
            </a:r>
            <a:r>
              <a:rPr lang="en-US" sz="2000" b="1" dirty="0" err="1">
                <a:latin typeface="Angsana New" panose="02020603050405020304" pitchFamily="18" charset="-34"/>
                <a:ea typeface="Angsana New" panose="02020603050405020304" pitchFamily="18" charset="-34"/>
              </a:rPr>
              <a:t>ประ</a:t>
            </a:r>
            <a:r>
              <a:rPr lang="th-TH" sz="2000" b="1" dirty="0">
                <a:latin typeface="Angsana New" panose="02020603050405020304" pitchFamily="18" charset="-34"/>
                <a:ea typeface="Angsana New" panose="02020603050405020304" pitchFamily="18" charset="-34"/>
              </a:rPr>
              <a:t>จำ</a:t>
            </a:r>
            <a:r>
              <a:rPr lang="en-US" sz="2000" b="1" dirty="0" err="1">
                <a:latin typeface="Angsana New" panose="02020603050405020304" pitchFamily="18" charset="-34"/>
                <a:ea typeface="Angsana New" panose="02020603050405020304" pitchFamily="18" charset="-34"/>
              </a:rPr>
              <a:t>ปีงบประมาณ</a:t>
            </a:r>
            <a:r>
              <a:rPr lang="en-US" sz="2000" b="1" dirty="0">
                <a:latin typeface="Arial" panose="020B0604020202020204" pitchFamily="34" charset="0"/>
                <a:ea typeface="Arial" panose="020B0604020202020204" pitchFamily="34" charset="0"/>
              </a:rPr>
              <a:t>  2563</a:t>
            </a:r>
          </a:p>
          <a:p>
            <a:pPr marL="1003300" marR="12700" indent="-304165" algn="ctr">
              <a:lnSpc>
                <a:spcPct val="86000"/>
              </a:lnSpc>
              <a:spcAft>
                <a:spcPts val="0"/>
              </a:spcAft>
            </a:pPr>
            <a:r>
              <a:rPr lang="en-US" sz="2000" b="1" dirty="0">
                <a:latin typeface="Angsana New" panose="02020603050405020304" pitchFamily="18" charset="-34"/>
                <a:ea typeface="Angsana New" panose="02020603050405020304" pitchFamily="18" charset="-34"/>
              </a:rPr>
              <a:t> </a:t>
            </a:r>
            <a:r>
              <a:rPr lang="th-TH" sz="2000" b="1" dirty="0" smtClean="0">
                <a:latin typeface="Angsana New" panose="02020603050405020304" pitchFamily="18" charset="-34"/>
                <a:ea typeface="Angsana New" panose="02020603050405020304" pitchFamily="18" charset="-34"/>
              </a:rPr>
              <a:t>กองคลัง   </a:t>
            </a:r>
            <a:r>
              <a:rPr lang="en-US" sz="2000" b="1" dirty="0" err="1" smtClean="0">
                <a:latin typeface="Angsana New" panose="02020603050405020304" pitchFamily="18" charset="-34"/>
                <a:ea typeface="Angsana New" panose="02020603050405020304" pitchFamily="18" charset="-34"/>
              </a:rPr>
              <a:t>องค์การ</a:t>
            </a:r>
            <a:r>
              <a:rPr lang="en-US" sz="2000" b="1" dirty="0" err="1">
                <a:latin typeface="Angsana New" panose="02020603050405020304" pitchFamily="18" charset="-34"/>
                <a:ea typeface="Angsana New" panose="02020603050405020304" pitchFamily="18" charset="-34"/>
              </a:rPr>
              <a:t>บริหาร</a:t>
            </a:r>
            <a:r>
              <a:rPr lang="th-TH" sz="2000" b="1" dirty="0">
                <a:latin typeface="Angsana New" panose="02020603050405020304" pitchFamily="18" charset="-34"/>
                <a:ea typeface="Angsana New" panose="02020603050405020304" pitchFamily="18" charset="-34"/>
              </a:rPr>
              <a:t>ส่วนตำบลควนชะ</a:t>
            </a:r>
            <a:r>
              <a:rPr lang="th-TH" sz="2000" b="1" dirty="0" err="1">
                <a:latin typeface="Angsana New" panose="02020603050405020304" pitchFamily="18" charset="-34"/>
                <a:ea typeface="Angsana New" panose="02020603050405020304" pitchFamily="18" charset="-34"/>
              </a:rPr>
              <a:t>ลิก</a:t>
            </a:r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003300" marR="304800" indent="-356235" algn="just">
              <a:lnSpc>
                <a:spcPct val="86000"/>
              </a:lnSpc>
              <a:spcAft>
                <a:spcPts val="0"/>
              </a:spcAft>
            </a:pP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33" y="2446911"/>
            <a:ext cx="6693334" cy="6615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สี่เหลี่ยมผืนผ้า 8"/>
          <p:cNvSpPr/>
          <p:nvPr/>
        </p:nvSpPr>
        <p:spPr>
          <a:xfrm>
            <a:off x="0" y="2845726"/>
            <a:ext cx="3319940" cy="3441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6400" algn="just">
              <a:lnSpc>
                <a:spcPct val="93000"/>
              </a:lnSpc>
              <a:spcAft>
                <a:spcPts val="0"/>
              </a:spcAft>
            </a:pPr>
            <a:r>
              <a:rPr lang="th-TH" dirty="0">
                <a:solidFill>
                  <a:srgbClr val="FF0000"/>
                </a:solidFill>
                <a:cs typeface="+mj-cs"/>
              </a:rPr>
              <a:t> </a:t>
            </a:r>
            <a:r>
              <a:rPr lang="th-TH" dirty="0" smtClean="0">
                <a:solidFill>
                  <a:srgbClr val="FF0000"/>
                </a:solidFill>
                <a:cs typeface="+mj-cs"/>
              </a:rPr>
              <a:t>           </a:t>
            </a:r>
            <a:r>
              <a:rPr lang="th-TH" u="sng" dirty="0" smtClean="0">
                <a:solidFill>
                  <a:srgbClr val="FF0000"/>
                </a:solidFill>
                <a:cs typeface="+mj-cs"/>
              </a:rPr>
              <a:t>ภาษี</a:t>
            </a:r>
            <a:r>
              <a:rPr lang="th-TH" u="sng" dirty="0">
                <a:solidFill>
                  <a:srgbClr val="FF0000"/>
                </a:solidFill>
                <a:cs typeface="+mj-cs"/>
              </a:rPr>
              <a:t>ป้าย </a:t>
            </a:r>
            <a:r>
              <a:rPr lang="th-TH" dirty="0">
                <a:cs typeface="+mj-cs"/>
              </a:rPr>
              <a:t>ป้าย ที่ต้องเสียภาษี ได้แก่ ป้าย แสดง ป้ายยี่ห้อ หรือเครื่องหมายที่ใช้ใน</a:t>
            </a:r>
            <a:r>
              <a:rPr lang="th-TH" dirty="0" smtClean="0">
                <a:cs typeface="+mj-cs"/>
              </a:rPr>
              <a:t>การประกอบ</a:t>
            </a:r>
            <a:r>
              <a:rPr lang="th-TH" dirty="0">
                <a:cs typeface="+mj-cs"/>
              </a:rPr>
              <a:t>การค้าและประกอบกิจการอื่นเพื่อ</a:t>
            </a:r>
            <a:r>
              <a:rPr lang="th-TH" dirty="0" smtClean="0">
                <a:cs typeface="+mj-cs"/>
              </a:rPr>
              <a:t>หารายได้</a:t>
            </a:r>
            <a:r>
              <a:rPr lang="th-TH" dirty="0">
                <a:cs typeface="+mj-cs"/>
              </a:rPr>
              <a:t>ไม่ว่าจะแสดง</a:t>
            </a:r>
            <a:r>
              <a:rPr lang="th-TH" dirty="0" smtClean="0">
                <a:cs typeface="+mj-cs"/>
              </a:rPr>
              <a:t>หรือโฆษณา</a:t>
            </a:r>
            <a:r>
              <a:rPr lang="th-TH" dirty="0">
                <a:cs typeface="+mj-cs"/>
              </a:rPr>
              <a:t>ไว้ที่วัตถุ</a:t>
            </a:r>
            <a:r>
              <a:rPr lang="th-TH" dirty="0" smtClean="0">
                <a:cs typeface="+mj-cs"/>
              </a:rPr>
              <a:t>ใด ๆ </a:t>
            </a:r>
            <a:r>
              <a:rPr lang="th-TH" dirty="0">
                <a:cs typeface="+mj-cs"/>
              </a:rPr>
              <a:t>ด้วยอักษร ภาพหรือเครื่องหมาย ที่สลัก จารึก </a:t>
            </a:r>
            <a:r>
              <a:rPr lang="th-TH" dirty="0" smtClean="0">
                <a:cs typeface="+mj-cs"/>
              </a:rPr>
              <a:t>หรือทำให้</a:t>
            </a:r>
            <a:r>
              <a:rPr lang="th-TH" dirty="0">
                <a:cs typeface="+mj-cs"/>
              </a:rPr>
              <a:t>ปรากฏด้วยวิธีใดๆ </a:t>
            </a:r>
            <a:endParaRPr lang="th-TH" dirty="0" smtClean="0">
              <a:cs typeface="+mj-cs"/>
            </a:endParaRPr>
          </a:p>
          <a:p>
            <a:pPr marL="406400" algn="just">
              <a:lnSpc>
                <a:spcPct val="93000"/>
              </a:lnSpc>
              <a:spcAft>
                <a:spcPts val="0"/>
              </a:spcAft>
            </a:pPr>
            <a:r>
              <a:rPr lang="th-TH" u="sng" dirty="0" smtClean="0">
                <a:solidFill>
                  <a:srgbClr val="FF0000"/>
                </a:solidFill>
                <a:cs typeface="+mj-cs"/>
              </a:rPr>
              <a:t>ผู้</a:t>
            </a:r>
            <a:r>
              <a:rPr lang="th-TH" u="sng" dirty="0">
                <a:solidFill>
                  <a:srgbClr val="FF0000"/>
                </a:solidFill>
                <a:cs typeface="+mj-cs"/>
              </a:rPr>
              <a:t>มีหน้าที่เสียภาษีป้าย </a:t>
            </a:r>
            <a:r>
              <a:rPr lang="th-TH" u="sng" dirty="0" smtClean="0">
                <a:solidFill>
                  <a:srgbClr val="FF0000"/>
                </a:solidFill>
                <a:cs typeface="+mj-cs"/>
              </a:rPr>
              <a:t>      </a:t>
            </a:r>
          </a:p>
          <a:p>
            <a:pPr marL="406400" algn="just">
              <a:lnSpc>
                <a:spcPct val="93000"/>
              </a:lnSpc>
              <a:spcAft>
                <a:spcPts val="0"/>
              </a:spcAft>
            </a:pPr>
            <a:r>
              <a:rPr lang="th-TH" dirty="0">
                <a:cs typeface="+mj-cs"/>
              </a:rPr>
              <a:t> </a:t>
            </a:r>
            <a:r>
              <a:rPr lang="th-TH" dirty="0" smtClean="0">
                <a:cs typeface="+mj-cs"/>
              </a:rPr>
              <a:t>     1</a:t>
            </a:r>
            <a:r>
              <a:rPr lang="th-TH" dirty="0">
                <a:cs typeface="+mj-cs"/>
              </a:rPr>
              <a:t>. เจ้าของป้าย กรณีไม่มีผู้ยื่นแบบแสดงรายการภาษีป้าย หรือไม่อาจหาตัวเจ้าของป้ายได้ ให้ถือว่าผู้ ครอบครองป้ายเป็นผู้มีหน้าที่เสียภาษี ถ้าไม่ อาจหาตัวผู้ครอบครองป้ายได้ ให้ถือว่าผู้ ครอบครองอาคารหรือที่ดินป้ายติดตั้งหรือแสดง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3818239" y="2742877"/>
            <a:ext cx="290624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h-TH" dirty="0" smtClean="0"/>
              <a:t>          ภาษี</a:t>
            </a:r>
            <a:r>
              <a:rPr lang="th-TH" dirty="0"/>
              <a:t>ที่ดินและสิ่งปลูกสร้าง หมายถึง เทศบาล </a:t>
            </a:r>
            <a:r>
              <a:rPr lang="th-TH" dirty="0" err="1"/>
              <a:t>อบต</a:t>
            </a:r>
            <a:r>
              <a:rPr lang="th-TH" dirty="0"/>
              <a:t>. กทม. เมืองพัทยา และ</a:t>
            </a:r>
            <a:r>
              <a:rPr lang="th-TH" dirty="0" err="1"/>
              <a:t>อปท</a:t>
            </a:r>
            <a:r>
              <a:rPr lang="th-TH" dirty="0"/>
              <a:t>.อื่น ที่มีกฎหมายจัดตั้ง ยกเว้น </a:t>
            </a:r>
            <a:r>
              <a:rPr lang="th-TH" dirty="0" err="1"/>
              <a:t>อบจ</a:t>
            </a:r>
            <a:r>
              <a:rPr lang="th-TH" dirty="0"/>
              <a:t>. </a:t>
            </a:r>
            <a:r>
              <a:rPr lang="th-TH" dirty="0" err="1"/>
              <a:t>อปท</a:t>
            </a:r>
            <a:r>
              <a:rPr lang="th-TH" dirty="0"/>
              <a:t>. </a:t>
            </a:r>
            <a:r>
              <a:rPr lang="th-TH" dirty="0" smtClean="0"/>
              <a:t>มีอำนาจ </a:t>
            </a:r>
            <a:r>
              <a:rPr lang="th-TH" dirty="0"/>
              <a:t>จัดเก็บภาษี จากที่ดินและสิ่งปลูกสร้างที่อยู่ใน เขต ทรัพย์สินที่ต้องเสียภาษีที่ดิน (พื้นที่ดิน พื้นที่ที่เป็นภูเขาและพื้นที่</a:t>
            </a:r>
            <a:r>
              <a:rPr lang="th-TH" dirty="0" smtClean="0"/>
              <a:t>มีน้ำ) สิ่ง</a:t>
            </a:r>
            <a:r>
              <a:rPr lang="th-TH" dirty="0"/>
              <a:t>ปลูกสร้าง (โรงเรือน อาคาร ตึก หรือสิ่งปลูกสร้างอย่างอื่น ที่บุคคลอาจเข้าอยู่อาศัยหรือใช้สอยได้ หรือใช้ เป็นที่เก็บสินค้าหรือประกอบการอุตสาหกรรม หรือพาณิชยก</a:t>
            </a:r>
            <a:r>
              <a:rPr lang="th-TH" dirty="0" err="1"/>
              <a:t>รรม</a:t>
            </a:r>
            <a:r>
              <a:rPr lang="th-TH" dirty="0"/>
              <a:t> และห้องชุดหรือแพ ที่ใช้อยู่ อาศัยหรือมีไว้เพื่อหาผลประโยชน์ห้องชุด (ห้อง ชุดที่ได้ออกหนังสือแสดงกรรมสิทธิ์ห้องชุดแล้ว เช่น คอนโด/อาคารชุด) </a:t>
            </a:r>
            <a:r>
              <a:rPr lang="th-TH" dirty="0" err="1"/>
              <a:t>อปท</a:t>
            </a:r>
            <a:r>
              <a:rPr lang="th-TH" dirty="0"/>
              <a:t>. ภาษีที่จัดเก็บได้ ให้เป็นรายได้ของ </a:t>
            </a:r>
            <a:r>
              <a:rPr lang="th-TH" dirty="0" err="1"/>
              <a:t>อปท</a:t>
            </a:r>
            <a:r>
              <a:rPr lang="th-TH" dirty="0"/>
              <a:t>. </a:t>
            </a:r>
            <a:r>
              <a:rPr lang="th-TH" dirty="0" smtClean="0"/>
              <a:t>และกำหนดให้</a:t>
            </a:r>
            <a:r>
              <a:rPr lang="th-TH" dirty="0"/>
              <a:t>ยกเลิก กฎหมายที่เกี่ยวข้องดังนี้ </a:t>
            </a:r>
            <a:r>
              <a:rPr lang="th-TH" dirty="0" err="1"/>
              <a:t>พรบ</a:t>
            </a:r>
            <a:r>
              <a:rPr lang="th-TH" dirty="0"/>
              <a:t>.ภาษีโรงเรือน และที่ดิน </a:t>
            </a:r>
            <a:r>
              <a:rPr lang="th-TH" dirty="0" err="1"/>
              <a:t>พรบ</a:t>
            </a:r>
            <a:r>
              <a:rPr lang="th-TH" dirty="0"/>
              <a:t>.</a:t>
            </a:r>
            <a:r>
              <a:rPr lang="th-TH" dirty="0" smtClean="0"/>
              <a:t>ภาษีบำรุง</a:t>
            </a:r>
            <a:r>
              <a:rPr lang="th-TH" dirty="0"/>
              <a:t>ท้องที่ ผู้มีหน้าที่เสียภาษีที่ดินและสิ่งปลูกสร้าง - ผู้เป็นเจ้าของที่ดินหรือสิ่งปลูกสร้าง - ผู้ครอบครอง</a:t>
            </a:r>
            <a:r>
              <a:rPr lang="th-TH" dirty="0" smtClean="0"/>
              <a:t>หรือทำประโยชน์</a:t>
            </a:r>
            <a:r>
              <a:rPr lang="th-TH" dirty="0"/>
              <a:t>ใน ที่ดินหรือสิ่งปลูกสร้าง อันเป็นทรัพย์สินของรัฐ</a:t>
            </a: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0" y="9259669"/>
            <a:ext cx="68580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th-TH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Angsana New" panose="02020603050405020304" pitchFamily="18" charset="-34"/>
              </a:rPr>
              <a:t>ที่ทำการองค์การบริหารส่วนตำบลควนชะ</a:t>
            </a:r>
            <a:r>
              <a:rPr lang="th-TH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Angsana New" panose="02020603050405020304" pitchFamily="18" charset="-34"/>
              </a:rPr>
              <a:t>ลิก</a:t>
            </a:r>
            <a:r>
              <a:rPr lang="th-TH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Angsana New" panose="02020603050405020304" pitchFamily="18" charset="-34"/>
              </a:rPr>
              <a:t>  ต.ควนชะ</a:t>
            </a:r>
            <a:r>
              <a:rPr lang="th-TH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Angsana New" panose="02020603050405020304" pitchFamily="18" charset="-34"/>
              </a:rPr>
              <a:t>ลิก</a:t>
            </a:r>
            <a:r>
              <a:rPr lang="th-TH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Angsana New" panose="02020603050405020304" pitchFamily="18" charset="-34"/>
              </a:rPr>
              <a:t>  อ.หัวไทร จ.นครศรีธรรมราช  </a:t>
            </a:r>
          </a:p>
          <a:p>
            <a:pPr lvl="0" algn="ctr"/>
            <a:r>
              <a:rPr lang="th-TH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Angsana New" panose="02020603050405020304" pitchFamily="18" charset="-34"/>
              </a:rPr>
              <a:t>โทร 075-355074</a:t>
            </a:r>
            <a:endParaRPr lang="en-US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3220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8444</TotalTime>
  <Words>395</Words>
  <Application>Microsoft Office PowerPoint</Application>
  <PresentationFormat>กระดาษ A4 (210x297 มม.)</PresentationFormat>
  <Paragraphs>27</Paragraphs>
  <Slides>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</vt:i4>
      </vt:variant>
    </vt:vector>
  </HeadingPairs>
  <TitlesOfParts>
    <vt:vector size="8" baseType="lpstr">
      <vt:lpstr>Angsana New</vt:lpstr>
      <vt:lpstr>Arial</vt:lpstr>
      <vt:lpstr>Calibri</vt:lpstr>
      <vt:lpstr>Cordia New</vt:lpstr>
      <vt:lpstr>Times New Roman</vt:lpstr>
      <vt:lpstr>ชุดรูปแบบของ Office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COM03</dc:creator>
  <cp:lastModifiedBy>PC</cp:lastModifiedBy>
  <cp:revision>496</cp:revision>
  <cp:lastPrinted>2021-07-09T07:27:53Z</cp:lastPrinted>
  <dcterms:created xsi:type="dcterms:W3CDTF">2015-06-17T01:06:58Z</dcterms:created>
  <dcterms:modified xsi:type="dcterms:W3CDTF">2021-07-09T07:28:14Z</dcterms:modified>
</cp:coreProperties>
</file>